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4326" r:id="rId1"/>
  </p:sldMasterIdLst>
  <p:notesMasterIdLst>
    <p:notesMasterId r:id="rId19"/>
  </p:notesMasterIdLst>
  <p:sldIdLst>
    <p:sldId id="256" r:id="rId2"/>
    <p:sldId id="258" r:id="rId3"/>
    <p:sldId id="279" r:id="rId4"/>
    <p:sldId id="261" r:id="rId5"/>
    <p:sldId id="276" r:id="rId6"/>
    <p:sldId id="262" r:id="rId7"/>
    <p:sldId id="278" r:id="rId8"/>
    <p:sldId id="274" r:id="rId9"/>
    <p:sldId id="273" r:id="rId10"/>
    <p:sldId id="264" r:id="rId11"/>
    <p:sldId id="269" r:id="rId12"/>
    <p:sldId id="280" r:id="rId13"/>
    <p:sldId id="281" r:id="rId14"/>
    <p:sldId id="282" r:id="rId15"/>
    <p:sldId id="283" r:id="rId16"/>
    <p:sldId id="271" r:id="rId17"/>
    <p:sldId id="257" r:id="rId18"/>
  </p:sldIdLst>
  <p:sldSz cx="9144000" cy="5143500" type="screen16x9"/>
  <p:notesSz cx="6858000" cy="9144000"/>
  <p:embeddedFontLst>
    <p:embeddedFont>
      <p:font typeface="Book Antiqua" panose="02040602050305030304" pitchFamily="18" charset="0"/>
      <p:regular r:id="rId20"/>
      <p:bold r:id="rId21"/>
      <p:italic r:id="rId22"/>
      <p:boldItalic r:id="rId23"/>
    </p:embeddedFont>
    <p:embeddedFont>
      <p:font typeface="Garamond" panose="02020404030301010803" pitchFamily="18" charset="0"/>
      <p:regular r:id="rId24"/>
      <p:bold r:id="rId25"/>
      <p:italic r:id="rId26"/>
    </p:embeddedFont>
    <p:embeddedFont>
      <p:font typeface="Tw Cen MT" panose="020B0602020104020603" pitchFamily="34" charset="77"/>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469"/>
  </p:normalViewPr>
  <p:slideViewPr>
    <p:cSldViewPr snapToGrid="0" snapToObjects="1">
      <p:cViewPr varScale="1">
        <p:scale>
          <a:sx n="152" d="100"/>
          <a:sy n="152" d="100"/>
        </p:scale>
        <p:origin x="944" y="176"/>
      </p:cViewPr>
      <p:guideLst>
        <p:guide orient="horz" pos="1620"/>
        <p:guide pos="2880"/>
      </p:guideLst>
    </p:cSldViewPr>
  </p:slideViewPr>
  <p:outlineViewPr>
    <p:cViewPr>
      <p:scale>
        <a:sx n="33" d="100"/>
        <a:sy n="33" d="100"/>
      </p:scale>
      <p:origin x="0" y="-10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15T11:43:34.24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3 127,'54'0,"-9"0,-26 0,-5 5,15 1,-14 1,7-2,1 1,-9-5,14 4,-9 1,-1-5,10 9,-14-8,14 3,-9 0,-1-3,10 3,-13 0,12-3,-8 8,-1-3,5-1,-5 5,1-10,3 10,-3-10,-1 10,5-10,-5 10,6-10,0 4,-5 1,3-5,-3 4,4-5,1 0,-5 0,3 0,-3 6,5-5,-1 4,-4-5,3 5,-3-3,5 3,0-5,-6 0,-17-32,-3 19,-11-26,3 27,8 0,-8-16,3 12,0-12,2 10,5 0,21-1,-10 7,17 7,-82 5,39 0,-53 0,56 0,-7 0,-12 0,8 0,-7 0,5 0,10 0,-14 0,10 0,-7 0,6-13,1 10,-1-9,-6 12,4 0,-2-5,-1 3,10-3,-15 0,12 3,-1-3,-9 5,13 0,-13-5,10 3,-1-3,-9 5,13 0,-13 0,9 0,1 0,-10 0,13 0,-13 0,9 0,1 0,-10 0,13 0,-13 0,9 0,-7 11,13 3,0 5,13 9,0-14,0 14,0-9,0-1,0 10,0-13,0 12,0-8,0-1,0 10,0-13,0 13,6-10,-5 1,4 8,-5-12,28 2,-8-12,23-5,-15 0,-7 0,5 0,-6 0,8 0,-7 0,3 0,-6 0,6 0,0 0,-6 0,5 0,-5 0,6 0,0 0,-5 0,3 0,-3 0,4 0,1 0,-5 0,3 0,-3 0,5 0,-1 0,-4 0,3 0,-3 0,5 0,0 0,-6 6,5-5,-5 4,6-5,0 6,-6-5,5 4,-5 0,6-3,-5 8,3-8,-3 8,4-8,-4 8,-2-3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381033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16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2120700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2450257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320955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7867092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792045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895574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0692747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9025725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97009472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2"/>
        <p:cNvGrpSpPr/>
        <p:nvPr/>
      </p:nvGrpSpPr>
      <p:grpSpPr>
        <a:xfrm>
          <a:off x="0" y="0"/>
          <a:ext cx="0" cy="0"/>
          <a:chOff x="0" y="0"/>
          <a:chExt cx="0" cy="0"/>
        </a:xfrm>
      </p:grpSpPr>
      <p:sp>
        <p:nvSpPr>
          <p:cNvPr id="72" name="Google Shape;72;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extLst>
      <p:ext uri="{BB962C8B-B14F-4D97-AF65-F5344CB8AC3E}">
        <p14:creationId xmlns:p14="http://schemas.microsoft.com/office/powerpoint/2010/main" val="3661824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Tree>
    <p:extLst>
      <p:ext uri="{BB962C8B-B14F-4D97-AF65-F5344CB8AC3E}">
        <p14:creationId xmlns:p14="http://schemas.microsoft.com/office/powerpoint/2010/main" val="110348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64791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354516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6504187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3584950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12/15/18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448846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9334D819-9F07-4261-B09B-9E467E5D9002}" type="datetimeFigureOut">
              <a:rPr lang="en-US" smtClean="0"/>
              <a:t>12/15/18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317227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5618511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12/15/18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3011479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9334D819-9F07-4261-B09B-9E467E5D9002}" type="datetimeFigureOut">
              <a:rPr lang="en-US" smtClean="0"/>
              <a:pPr/>
              <a:t>12/15/18</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73649051"/>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 id="2147484344" r:id="rId18"/>
    <p:sldLayoutId id="2147484345" r:id="rId19"/>
  </p:sldLayoutIdLst>
  <p:transition>
    <p:fade thruBlk="1"/>
  </p:transition>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1.tiff"/><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hyperlink" Target="https://www.cartaoelo.com.br/" TargetMode="Externa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3"/>
          <p:cNvSpPr txBox="1">
            <a:spLocks noGrp="1"/>
          </p:cNvSpPr>
          <p:nvPr>
            <p:ph type="ctrTitle"/>
          </p:nvPr>
        </p:nvSpPr>
        <p:spPr>
          <a:xfrm>
            <a:off x="457200" y="2571750"/>
            <a:ext cx="7735991" cy="138520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2060"/>
                </a:solidFill>
                <a:latin typeface="Book Antiqua" panose="02040602050305030304" pitchFamily="18" charset="0"/>
              </a:rPr>
              <a:t>Elo World</a:t>
            </a:r>
            <a:br>
              <a:rPr lang="en-US" dirty="0">
                <a:solidFill>
                  <a:srgbClr val="002060"/>
                </a:solidFill>
                <a:latin typeface="Book Antiqua" panose="02040602050305030304" pitchFamily="18" charset="0"/>
              </a:rPr>
            </a:br>
            <a:r>
              <a:rPr lang="en-US" sz="2400" i="1" dirty="0">
                <a:solidFill>
                  <a:srgbClr val="002060"/>
                </a:solidFill>
                <a:latin typeface="Book Antiqua" panose="02040602050305030304" pitchFamily="18" charset="0"/>
              </a:rPr>
              <a:t>Team</a:t>
            </a:r>
            <a:r>
              <a:rPr lang="en-US" sz="2400" dirty="0">
                <a:solidFill>
                  <a:srgbClr val="002060"/>
                </a:solidFill>
                <a:latin typeface="Book Antiqua" panose="02040602050305030304" pitchFamily="18" charset="0"/>
              </a:rPr>
              <a:t>: Jon, Ben, Eleanora &amp; Shrawantee</a:t>
            </a:r>
            <a:endParaRPr dirty="0">
              <a:solidFill>
                <a:srgbClr val="002060"/>
              </a:solidFill>
              <a:latin typeface="Book Antiqua" panose="02040602050305030304" pitchFamily="18" charset="0"/>
            </a:endParaRPr>
          </a:p>
        </p:txBody>
      </p:sp>
      <p:pic>
        <p:nvPicPr>
          <p:cNvPr id="3" name="Picture 2" descr="A picture containing clipart&#10;&#10;Description automatically generated">
            <a:extLst>
              <a:ext uri="{FF2B5EF4-FFF2-40B4-BE49-F238E27FC236}">
                <a16:creationId xmlns:a16="http://schemas.microsoft.com/office/drawing/2014/main" id="{B9BF54BB-3E26-4B4B-91C8-D996F588DE0C}"/>
              </a:ext>
            </a:extLst>
          </p:cNvPr>
          <p:cNvPicPr>
            <a:picLocks noChangeAspect="1"/>
          </p:cNvPicPr>
          <p:nvPr/>
        </p:nvPicPr>
        <p:blipFill>
          <a:blip r:embed="rId3"/>
          <a:stretch>
            <a:fillRect/>
          </a:stretch>
        </p:blipFill>
        <p:spPr>
          <a:xfrm>
            <a:off x="5347901" y="1291843"/>
            <a:ext cx="2845290" cy="1385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234381" y="8567"/>
            <a:ext cx="6104100" cy="819900"/>
          </a:xfrm>
        </p:spPr>
        <p:txBody>
          <a:bodyPr>
            <a:normAutofit lnSpcReduction="10000"/>
          </a:bodyPr>
          <a:lstStyle/>
          <a:p>
            <a:pPr marL="0" lvl="0" indent="0" algn="l">
              <a:buNone/>
            </a:pPr>
            <a:r>
              <a:rPr lang="en-US" sz="3200" dirty="0">
                <a:latin typeface="Book Antiqua" panose="02040602050305030304" pitchFamily="18" charset="0"/>
              </a:rPr>
              <a:t>Neural Network</a:t>
            </a:r>
          </a:p>
        </p:txBody>
      </p:sp>
      <p:sp>
        <p:nvSpPr>
          <p:cNvPr id="3" name="TextBox 2">
            <a:extLst>
              <a:ext uri="{FF2B5EF4-FFF2-40B4-BE49-F238E27FC236}">
                <a16:creationId xmlns:a16="http://schemas.microsoft.com/office/drawing/2014/main" id="{3646F57E-13A4-452C-A71E-69CE0ABBB7DC}"/>
              </a:ext>
            </a:extLst>
          </p:cNvPr>
          <p:cNvSpPr txBox="1"/>
          <p:nvPr/>
        </p:nvSpPr>
        <p:spPr>
          <a:xfrm>
            <a:off x="149394" y="906105"/>
            <a:ext cx="5372222"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ook Antiqua" panose="02040602050305030304" pitchFamily="18" charset="0"/>
              </a:rPr>
              <a:t>Binned target results based on “Loyal” and “Disloyal” scores</a:t>
            </a:r>
          </a:p>
          <a:p>
            <a:pPr marL="285750" indent="-285750">
              <a:buFont typeface="Arial" panose="020B0604020202020204" pitchFamily="34" charset="0"/>
              <a:buChar char="•"/>
            </a:pPr>
            <a:r>
              <a:rPr lang="en-US" dirty="0">
                <a:latin typeface="Book Antiqua" panose="02040602050305030304" pitchFamily="18" charset="0"/>
              </a:rPr>
              <a:t>Scaled data to range between 1 and 0</a:t>
            </a:r>
          </a:p>
          <a:p>
            <a:pPr marL="285750" indent="-285750">
              <a:buFont typeface="Arial" panose="020B0604020202020204" pitchFamily="34" charset="0"/>
              <a:buChar char="•"/>
            </a:pPr>
            <a:r>
              <a:rPr lang="en-US" dirty="0">
                <a:latin typeface="Book Antiqua" panose="02040602050305030304" pitchFamily="18" charset="0"/>
              </a:rPr>
              <a:t>Did a principal component analysis to determine most variance in the data and to make network easier to run.</a:t>
            </a:r>
          </a:p>
          <a:p>
            <a:pPr marL="285750" indent="-285750">
              <a:buFont typeface="Arial" panose="020B0604020202020204" pitchFamily="34" charset="0"/>
              <a:buChar char="•"/>
            </a:pPr>
            <a:r>
              <a:rPr lang="en-US" dirty="0">
                <a:latin typeface="Book Antiqua" panose="02040602050305030304" pitchFamily="18" charset="0"/>
              </a:rPr>
              <a:t>Ran Neural Network, achieved a accuracy of 0.</a:t>
            </a:r>
          </a:p>
          <a:p>
            <a:pPr marL="285750" indent="-285750">
              <a:buFont typeface="Arial" panose="020B0604020202020204" pitchFamily="34" charset="0"/>
              <a:buChar char="•"/>
            </a:pPr>
            <a:endParaRPr lang="en-US" dirty="0">
              <a:latin typeface="Book Antiqua" panose="02040602050305030304" pitchFamily="18" charset="0"/>
            </a:endParaRPr>
          </a:p>
          <a:p>
            <a:r>
              <a:rPr lang="en-US" dirty="0">
                <a:latin typeface="Book Antiqua" panose="02040602050305030304" pitchFamily="18" charset="0"/>
              </a:rPr>
              <a:t>Conclusion:</a:t>
            </a:r>
          </a:p>
          <a:p>
            <a:r>
              <a:rPr lang="en-US" dirty="0">
                <a:latin typeface="Book Antiqua" panose="02040602050305030304" pitchFamily="18" charset="0"/>
              </a:rPr>
              <a:t>	</a:t>
            </a:r>
          </a:p>
          <a:p>
            <a:r>
              <a:rPr lang="en-US" dirty="0">
                <a:latin typeface="Book Antiqua" panose="02040602050305030304" pitchFamily="18" charset="0"/>
              </a:rPr>
              <a:t>This is a complex dataset that may require multiple kinds of models working in synchrony to make accurate predictions.</a:t>
            </a:r>
          </a:p>
        </p:txBody>
      </p:sp>
      <p:pic>
        <p:nvPicPr>
          <p:cNvPr id="1030" name="Picture 6" descr="Image result for neural network">
            <a:extLst>
              <a:ext uri="{FF2B5EF4-FFF2-40B4-BE49-F238E27FC236}">
                <a16:creationId xmlns:a16="http://schemas.microsoft.com/office/drawing/2014/main" id="{A4A4BC3D-7721-4D94-A8D3-6FF3A41EB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1616" y="988998"/>
            <a:ext cx="3622384" cy="27183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9844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5" y="187857"/>
            <a:ext cx="8219111" cy="819900"/>
          </a:xfrm>
        </p:spPr>
        <p:txBody>
          <a:bodyPr>
            <a:normAutofit fontScale="92500"/>
          </a:bodyPr>
          <a:lstStyle/>
          <a:p>
            <a:pPr marL="457200" lvl="1" indent="0" algn="l">
              <a:buNone/>
            </a:pPr>
            <a:r>
              <a:rPr lang="en-US" sz="2800" dirty="0">
                <a:latin typeface="Book Antiqua" panose="02040602050305030304" pitchFamily="18" charset="0"/>
              </a:rPr>
              <a:t>LGBM (Light Gradient Boosting Machine)</a:t>
            </a:r>
          </a:p>
        </p:txBody>
      </p:sp>
    </p:spTree>
    <p:extLst>
      <p:ext uri="{BB962C8B-B14F-4D97-AF65-F5344CB8AC3E}">
        <p14:creationId xmlns:p14="http://schemas.microsoft.com/office/powerpoint/2010/main" val="261102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225040" cy="1564640"/>
          </a:xfrm>
        </p:spPr>
        <p:txBody>
          <a:bodyPr>
            <a:normAutofit/>
          </a:bodyPr>
          <a:lstStyle/>
          <a:p>
            <a:pPr marL="457200" lvl="1" indent="0" algn="l">
              <a:buNone/>
            </a:pPr>
            <a:r>
              <a:rPr lang="en-US" sz="1600" dirty="0">
                <a:latin typeface="Book Antiqua" panose="02040602050305030304" pitchFamily="18" charset="0"/>
              </a:rPr>
              <a:t>Multivariate Linear Regression</a:t>
            </a:r>
          </a:p>
        </p:txBody>
      </p:sp>
      <p:pic>
        <p:nvPicPr>
          <p:cNvPr id="5" name="Picture 4">
            <a:extLst>
              <a:ext uri="{FF2B5EF4-FFF2-40B4-BE49-F238E27FC236}">
                <a16:creationId xmlns:a16="http://schemas.microsoft.com/office/drawing/2014/main" id="{F5BD2CB9-A18A-8A45-9B6A-5546C8A40448}"/>
              </a:ext>
            </a:extLst>
          </p:cNvPr>
          <p:cNvPicPr>
            <a:picLocks noChangeAspect="1"/>
          </p:cNvPicPr>
          <p:nvPr/>
        </p:nvPicPr>
        <p:blipFill>
          <a:blip r:embed="rId2"/>
          <a:stretch>
            <a:fillRect/>
          </a:stretch>
        </p:blipFill>
        <p:spPr>
          <a:xfrm>
            <a:off x="2540000" y="1790818"/>
            <a:ext cx="4351020" cy="1051323"/>
          </a:xfrm>
          <a:prstGeom prst="rect">
            <a:avLst/>
          </a:prstGeom>
        </p:spPr>
      </p:pic>
    </p:spTree>
    <p:extLst>
      <p:ext uri="{BB962C8B-B14F-4D97-AF65-F5344CB8AC3E}">
        <p14:creationId xmlns:p14="http://schemas.microsoft.com/office/powerpoint/2010/main" val="409711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4" name="Picture 3">
            <a:extLst>
              <a:ext uri="{FF2B5EF4-FFF2-40B4-BE49-F238E27FC236}">
                <a16:creationId xmlns:a16="http://schemas.microsoft.com/office/drawing/2014/main" id="{97E17A18-5E2B-894C-A5EE-4F9CB7B538D5}"/>
              </a:ext>
            </a:extLst>
          </p:cNvPr>
          <p:cNvPicPr>
            <a:picLocks noChangeAspect="1"/>
          </p:cNvPicPr>
          <p:nvPr/>
        </p:nvPicPr>
        <p:blipFill>
          <a:blip r:embed="rId2"/>
          <a:stretch>
            <a:fillRect/>
          </a:stretch>
        </p:blipFill>
        <p:spPr>
          <a:xfrm>
            <a:off x="2184400" y="182880"/>
            <a:ext cx="6827520" cy="4454479"/>
          </a:xfrm>
          <a:prstGeom prst="rect">
            <a:avLst/>
          </a:prstGeom>
        </p:spPr>
      </p:pic>
    </p:spTree>
    <p:extLst>
      <p:ext uri="{BB962C8B-B14F-4D97-AF65-F5344CB8AC3E}">
        <p14:creationId xmlns:p14="http://schemas.microsoft.com/office/powerpoint/2010/main" val="2098215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3" name="Picture 2">
            <a:extLst>
              <a:ext uri="{FF2B5EF4-FFF2-40B4-BE49-F238E27FC236}">
                <a16:creationId xmlns:a16="http://schemas.microsoft.com/office/drawing/2014/main" id="{E320E9B4-F8ED-7B4E-B085-734F90EA36C6}"/>
              </a:ext>
            </a:extLst>
          </p:cNvPr>
          <p:cNvPicPr>
            <a:picLocks noChangeAspect="1"/>
          </p:cNvPicPr>
          <p:nvPr/>
        </p:nvPicPr>
        <p:blipFill>
          <a:blip r:embed="rId2"/>
          <a:stretch>
            <a:fillRect/>
          </a:stretch>
        </p:blipFill>
        <p:spPr>
          <a:xfrm>
            <a:off x="1962408" y="1271270"/>
            <a:ext cx="7029191" cy="2387600"/>
          </a:xfrm>
          <a:prstGeom prst="rect">
            <a:avLst/>
          </a:prstGeom>
        </p:spPr>
      </p:pic>
    </p:spTree>
    <p:extLst>
      <p:ext uri="{BB962C8B-B14F-4D97-AF65-F5344CB8AC3E}">
        <p14:creationId xmlns:p14="http://schemas.microsoft.com/office/powerpoint/2010/main" val="1010407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81280" y="154432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4" name="Picture 3">
            <a:extLst>
              <a:ext uri="{FF2B5EF4-FFF2-40B4-BE49-F238E27FC236}">
                <a16:creationId xmlns:a16="http://schemas.microsoft.com/office/drawing/2014/main" id="{5311AF79-813B-9D46-B801-AAD3F0DD1FC6}"/>
              </a:ext>
            </a:extLst>
          </p:cNvPr>
          <p:cNvPicPr>
            <a:picLocks noChangeAspect="1"/>
          </p:cNvPicPr>
          <p:nvPr/>
        </p:nvPicPr>
        <p:blipFill>
          <a:blip r:embed="rId2"/>
          <a:stretch>
            <a:fillRect/>
          </a:stretch>
        </p:blipFill>
        <p:spPr>
          <a:xfrm>
            <a:off x="1959173" y="67446"/>
            <a:ext cx="7093387" cy="50086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4C24A64-2C61-054B-93E6-AA50259D0883}"/>
                  </a:ext>
                </a:extLst>
              </p14:cNvPr>
              <p14:cNvContentPartPr/>
              <p14:nvPr/>
            </p14:nvContentPartPr>
            <p14:xfrm>
              <a:off x="7441640" y="416200"/>
              <a:ext cx="387360" cy="181080"/>
            </p14:xfrm>
          </p:contentPart>
        </mc:Choice>
        <mc:Fallback xmlns="">
          <p:pic>
            <p:nvPicPr>
              <p:cNvPr id="6" name="Ink 5">
                <a:extLst>
                  <a:ext uri="{FF2B5EF4-FFF2-40B4-BE49-F238E27FC236}">
                    <a16:creationId xmlns:a16="http://schemas.microsoft.com/office/drawing/2014/main" id="{54C24A64-2C61-054B-93E6-AA50259D0883}"/>
                  </a:ext>
                </a:extLst>
              </p:cNvPr>
              <p:cNvPicPr/>
              <p:nvPr/>
            </p:nvPicPr>
            <p:blipFill>
              <a:blip r:embed="rId4"/>
              <a:stretch>
                <a:fillRect/>
              </a:stretch>
            </p:blipFill>
            <p:spPr>
              <a:xfrm>
                <a:off x="7369640" y="272560"/>
                <a:ext cx="531000" cy="468720"/>
              </a:xfrm>
              <a:prstGeom prst="rect">
                <a:avLst/>
              </a:prstGeom>
            </p:spPr>
          </p:pic>
        </mc:Fallback>
      </mc:AlternateContent>
    </p:spTree>
    <p:extLst>
      <p:ext uri="{BB962C8B-B14F-4D97-AF65-F5344CB8AC3E}">
        <p14:creationId xmlns:p14="http://schemas.microsoft.com/office/powerpoint/2010/main" val="189206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92055"/>
            <a:ext cx="5679440" cy="558185"/>
          </a:xfrm>
        </p:spPr>
        <p:txBody>
          <a:bodyPr>
            <a:normAutofit fontScale="85000" lnSpcReduction="20000"/>
          </a:bodyPr>
          <a:lstStyle/>
          <a:p>
            <a:pPr marL="457200" lvl="1" indent="0" algn="l">
              <a:buNone/>
            </a:pPr>
            <a:r>
              <a:rPr lang="en-US" sz="2800" b="1" dirty="0">
                <a:solidFill>
                  <a:schemeClr val="accent6"/>
                </a:solidFill>
                <a:latin typeface="Book Antiqua" panose="02040602050305030304" pitchFamily="18" charset="0"/>
              </a:rPr>
              <a:t>Final thoughts…</a:t>
            </a:r>
          </a:p>
        </p:txBody>
      </p:sp>
      <p:sp>
        <p:nvSpPr>
          <p:cNvPr id="3" name="TextBox 2">
            <a:extLst>
              <a:ext uri="{FF2B5EF4-FFF2-40B4-BE49-F238E27FC236}">
                <a16:creationId xmlns:a16="http://schemas.microsoft.com/office/drawing/2014/main" id="{FC28F518-DA8D-F04C-B1AE-5E5065C689E1}"/>
              </a:ext>
            </a:extLst>
          </p:cNvPr>
          <p:cNvSpPr txBox="1"/>
          <p:nvPr/>
        </p:nvSpPr>
        <p:spPr>
          <a:xfrm>
            <a:off x="198941" y="548640"/>
            <a:ext cx="8746117"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ook Antiqua" panose="02040602050305030304" pitchFamily="18" charset="0"/>
              </a:rPr>
              <a:t>All measures of R-squared across different algorithms are low.</a:t>
            </a:r>
          </a:p>
          <a:p>
            <a:endParaRPr lang="en-US" sz="2000" dirty="0">
              <a:latin typeface="Book Antiqua" panose="02040602050305030304" pitchFamily="18" charset="0"/>
            </a:endParaRPr>
          </a:p>
          <a:p>
            <a:pPr marL="285750" indent="-285750">
              <a:buFont typeface="Arial" panose="020B0604020202020204" pitchFamily="34" charset="0"/>
              <a:buChar char="•"/>
            </a:pPr>
            <a:r>
              <a:rPr lang="en-US" sz="2000" dirty="0">
                <a:latin typeface="Book Antiqua" panose="02040602050305030304" pitchFamily="18" charset="0"/>
              </a:rPr>
              <a:t>Low R-squared in not inherently bad, and it is not surprising.</a:t>
            </a:r>
          </a:p>
          <a:p>
            <a:endParaRPr lang="en-US" sz="2000" dirty="0">
              <a:latin typeface="Book Antiqua" panose="02040602050305030304" pitchFamily="18" charset="0"/>
            </a:endParaRPr>
          </a:p>
          <a:p>
            <a:pPr marL="742950" lvl="1" indent="-285750">
              <a:buFont typeface="Arial" panose="020B0604020202020204" pitchFamily="34" charset="0"/>
              <a:buChar char="•"/>
            </a:pPr>
            <a:r>
              <a:rPr lang="en-US" sz="2000" dirty="0">
                <a:latin typeface="Book Antiqua" panose="02040602050305030304" pitchFamily="18" charset="0"/>
              </a:rPr>
              <a:t>We are trying to analyzing human behavior which is simply harder to predict. </a:t>
            </a:r>
          </a:p>
          <a:p>
            <a:pPr marL="742950" lvl="1" indent="-285750">
              <a:buFont typeface="Arial" panose="020B0604020202020204" pitchFamily="34" charset="0"/>
              <a:buChar char="•"/>
            </a:pPr>
            <a:r>
              <a:rPr lang="en-US" sz="2000" dirty="0">
                <a:latin typeface="Book Antiqua" panose="02040602050305030304" pitchFamily="18" charset="0"/>
              </a:rPr>
              <a:t>Moreover, what is more important is the we can still draw important conclusions about how changes in the predictor values are associated with changes in the loyalty scores. This is extremely valuable information.</a:t>
            </a:r>
          </a:p>
          <a:p>
            <a:pPr lvl="1"/>
            <a:endParaRPr lang="en-US" sz="2000" dirty="0">
              <a:latin typeface="Book Antiqua" panose="02040602050305030304" pitchFamily="18" charset="0"/>
            </a:endParaRPr>
          </a:p>
          <a:p>
            <a:pPr marL="322263" lvl="1" indent="-322263">
              <a:buFont typeface="Arial" panose="020B0604020202020204" pitchFamily="34" charset="0"/>
              <a:buChar char="•"/>
            </a:pPr>
            <a:r>
              <a:rPr lang="en-US" sz="2000" dirty="0">
                <a:latin typeface="Book Antiqua" panose="02040602050305030304" pitchFamily="18" charset="0"/>
              </a:rPr>
              <a:t>Additionally, there were challenges with the data. With most variables being anonymized, we could not explore meaningful interactions between the variables. </a:t>
            </a:r>
          </a:p>
        </p:txBody>
      </p:sp>
    </p:spTree>
    <p:extLst>
      <p:ext uri="{BB962C8B-B14F-4D97-AF65-F5344CB8AC3E}">
        <p14:creationId xmlns:p14="http://schemas.microsoft.com/office/powerpoint/2010/main" val="303469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F2E3B"/>
        </a:solidFill>
        <a:effectLst/>
      </p:bgPr>
    </p:bg>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92CA63BC-A4A5-5E4A-A8F6-461D447F7AC5}"/>
              </a:ext>
            </a:extLst>
          </p:cNvPr>
          <p:cNvPicPr>
            <a:picLocks noChangeAspect="1"/>
          </p:cNvPicPr>
          <p:nvPr/>
        </p:nvPicPr>
        <p:blipFill>
          <a:blip r:embed="rId2"/>
          <a:stretch>
            <a:fillRect/>
          </a:stretch>
        </p:blipFill>
        <p:spPr>
          <a:xfrm>
            <a:off x="1110343" y="-1"/>
            <a:ext cx="6890657" cy="5143501"/>
          </a:xfrm>
          <a:prstGeom prst="rect">
            <a:avLst/>
          </a:prstGeom>
        </p:spPr>
      </p:pic>
      <p:sp>
        <p:nvSpPr>
          <p:cNvPr id="2" name="TextBox 1">
            <a:extLst>
              <a:ext uri="{FF2B5EF4-FFF2-40B4-BE49-F238E27FC236}">
                <a16:creationId xmlns:a16="http://schemas.microsoft.com/office/drawing/2014/main" id="{F6D6BFB6-4FB7-C646-8CE2-293661B15E6F}"/>
              </a:ext>
            </a:extLst>
          </p:cNvPr>
          <p:cNvSpPr txBox="1"/>
          <p:nvPr/>
        </p:nvSpPr>
        <p:spPr>
          <a:xfrm>
            <a:off x="7081520" y="4681835"/>
            <a:ext cx="2062480" cy="461665"/>
          </a:xfrm>
          <a:prstGeom prst="rect">
            <a:avLst/>
          </a:prstGeom>
          <a:noFill/>
        </p:spPr>
        <p:txBody>
          <a:bodyPr wrap="square" rtlCol="0">
            <a:spAutoFit/>
          </a:bodyPr>
          <a:lstStyle/>
          <a:p>
            <a:r>
              <a:rPr lang="en-US" sz="2400" b="1" dirty="0">
                <a:solidFill>
                  <a:srgbClr val="FFFF00"/>
                </a:solidFill>
                <a:latin typeface="Book Antiqua" panose="02040602050305030304" pitchFamily="18" charset="0"/>
              </a:rPr>
              <a:t>Good Luck!!!</a:t>
            </a:r>
            <a:r>
              <a:rPr lang="en-US" sz="2400" dirty="0">
                <a:solidFill>
                  <a:schemeClr val="bg1"/>
                </a:solidFill>
                <a:latin typeface="Book Antiqua" panose="02040602050305030304" pitchFamily="18" charset="0"/>
              </a:rPr>
              <a:t> </a:t>
            </a:r>
          </a:p>
        </p:txBody>
      </p:sp>
    </p:spTree>
    <p:extLst>
      <p:ext uri="{BB962C8B-B14F-4D97-AF65-F5344CB8AC3E}">
        <p14:creationId xmlns:p14="http://schemas.microsoft.com/office/powerpoint/2010/main" val="11149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873E0-B366-A24E-BCCE-169162FB1748}"/>
              </a:ext>
            </a:extLst>
          </p:cNvPr>
          <p:cNvSpPr/>
          <p:nvPr/>
        </p:nvSpPr>
        <p:spPr>
          <a:xfrm>
            <a:off x="711199" y="183436"/>
            <a:ext cx="6506974" cy="461665"/>
          </a:xfrm>
          <a:prstGeom prst="rect">
            <a:avLst/>
          </a:prstGeom>
        </p:spPr>
        <p:txBody>
          <a:bodyPr wrap="square">
            <a:spAutoFit/>
          </a:bodyPr>
          <a:lstStyle/>
          <a:p>
            <a:pPr fontAlgn="base"/>
            <a:r>
              <a:rPr lang="en-US" sz="2400" b="1" dirty="0">
                <a:solidFill>
                  <a:schemeClr val="tx1"/>
                </a:solidFill>
                <a:latin typeface="Book Antiqua" panose="02040602050305030304" pitchFamily="18" charset="0"/>
              </a:rPr>
              <a:t>Elo Merchant Category Recommendation</a:t>
            </a:r>
          </a:p>
        </p:txBody>
      </p:sp>
      <p:sp>
        <p:nvSpPr>
          <p:cNvPr id="7" name="Rectangle 6">
            <a:extLst>
              <a:ext uri="{FF2B5EF4-FFF2-40B4-BE49-F238E27FC236}">
                <a16:creationId xmlns:a16="http://schemas.microsoft.com/office/drawing/2014/main" id="{C53C882F-AE06-8F4F-9925-4532E73D2CA4}"/>
              </a:ext>
            </a:extLst>
          </p:cNvPr>
          <p:cNvSpPr/>
          <p:nvPr/>
        </p:nvSpPr>
        <p:spPr>
          <a:xfrm>
            <a:off x="447040" y="812799"/>
            <a:ext cx="8099961" cy="4093428"/>
          </a:xfrm>
          <a:prstGeom prst="rect">
            <a:avLst/>
          </a:prstGeom>
        </p:spPr>
        <p:txBody>
          <a:bodyPr wrap="square">
            <a:spAutoFit/>
          </a:bodyPr>
          <a:lstStyle/>
          <a:p>
            <a:pPr fontAlgn="base"/>
            <a:r>
              <a:rPr lang="en-US" sz="2000" dirty="0">
                <a:solidFill>
                  <a:srgbClr val="008ABC"/>
                </a:solidFill>
                <a:latin typeface="Book Antiqua" panose="02040602050305030304" pitchFamily="18" charset="0"/>
                <a:hlinkClick r:id="rId2"/>
              </a:rPr>
              <a:t>Elo</a:t>
            </a:r>
            <a:r>
              <a:rPr lang="en-US" sz="2000" dirty="0">
                <a:latin typeface="Book Antiqua" panose="02040602050305030304" pitchFamily="18" charset="0"/>
              </a:rPr>
              <a:t>, one of the largest payment brands in Brazil, has built partnerships with merchants in order to offer promotions or discounts to cardholders. </a:t>
            </a:r>
          </a:p>
          <a:p>
            <a:pPr fontAlgn="base"/>
            <a:endParaRPr lang="en-US" sz="2000" dirty="0">
              <a:latin typeface="Book Antiqua" panose="02040602050305030304" pitchFamily="18" charset="0"/>
            </a:endParaRPr>
          </a:p>
          <a:p>
            <a:pPr marL="285750" indent="-285750" fontAlgn="base">
              <a:buFont typeface="Wingdings" pitchFamily="2" charset="2"/>
              <a:buChar char="ü"/>
            </a:pPr>
            <a:r>
              <a:rPr lang="en-US" sz="2000" dirty="0">
                <a:latin typeface="Book Antiqua" panose="02040602050305030304" pitchFamily="18" charset="0"/>
              </a:rPr>
              <a:t>For these promotions to work for either the consumer or the merchant, Elo has built machine learning models to understand the most important aspects and preferences in their customers’ lifecycle, from food to shopping. </a:t>
            </a:r>
          </a:p>
          <a:p>
            <a:pPr marL="285750" indent="-285750" fontAlgn="base">
              <a:buFont typeface="Wingdings" pitchFamily="2" charset="2"/>
              <a:buChar char="ü"/>
            </a:pPr>
            <a:r>
              <a:rPr lang="en-US" sz="2000" dirty="0">
                <a:latin typeface="Book Antiqua" panose="02040602050305030304" pitchFamily="18" charset="0"/>
              </a:rPr>
              <a:t>But so far none of them is specifically tailored for an individual or profile. </a:t>
            </a:r>
          </a:p>
          <a:p>
            <a:pPr marL="285750" indent="-285750" fontAlgn="base">
              <a:buFont typeface="Wingdings" pitchFamily="2" charset="2"/>
              <a:buChar char="ü"/>
            </a:pPr>
            <a:r>
              <a:rPr lang="en-US" sz="2000" dirty="0">
                <a:latin typeface="Book Antiqua" panose="02040602050305030304" pitchFamily="18" charset="0"/>
              </a:rPr>
              <a:t>We attempt to develop algorithms to identify and serve the most relevant opportunities to individuals, by uncovering signal in customer loyalty. </a:t>
            </a:r>
          </a:p>
        </p:txBody>
      </p:sp>
    </p:spTree>
    <p:extLst>
      <p:ext uri="{BB962C8B-B14F-4D97-AF65-F5344CB8AC3E}">
        <p14:creationId xmlns:p14="http://schemas.microsoft.com/office/powerpoint/2010/main" val="231606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E86C48-B157-4F49-BA24-E10141B8320E}"/>
              </a:ext>
            </a:extLst>
          </p:cNvPr>
          <p:cNvSpPr>
            <a:spLocks noGrp="1"/>
          </p:cNvSpPr>
          <p:nvPr>
            <p:ph type="body" idx="1"/>
          </p:nvPr>
        </p:nvSpPr>
        <p:spPr>
          <a:xfrm>
            <a:off x="564893" y="152400"/>
            <a:ext cx="8014213" cy="4838700"/>
          </a:xfrm>
        </p:spPr>
        <p:txBody>
          <a:bodyPr>
            <a:noAutofit/>
          </a:bodyPr>
          <a:lstStyle/>
          <a:p>
            <a:pPr marL="38100" indent="0" algn="l" fontAlgn="base">
              <a:buNone/>
            </a:pPr>
            <a:r>
              <a:rPr lang="en-US" sz="2000" i="0" cap="none" dirty="0">
                <a:latin typeface="Book Antiqua" panose="02040602050305030304" pitchFamily="18" charset="0"/>
              </a:rPr>
              <a:t>So, what are we predicting?</a:t>
            </a:r>
          </a:p>
          <a:p>
            <a:pPr lvl="1" algn="l" fontAlgn="base">
              <a:buSzPct val="108000"/>
              <a:buFont typeface="Wingdings" pitchFamily="2" charset="2"/>
              <a:buChar char="Ø"/>
            </a:pPr>
            <a:r>
              <a:rPr lang="en-US" sz="2000" i="0" cap="none" dirty="0">
                <a:latin typeface="Book Antiqua" panose="02040602050305030304" pitchFamily="18" charset="0"/>
              </a:rPr>
              <a:t>A </a:t>
            </a:r>
            <a:r>
              <a:rPr lang="en-US" sz="2000" cap="none" dirty="0">
                <a:latin typeface="Book Antiqua" panose="02040602050305030304" pitchFamily="18" charset="0"/>
              </a:rPr>
              <a:t>loyalty score (target)</a:t>
            </a:r>
            <a:r>
              <a:rPr lang="en-US" sz="2000" i="0" cap="none" dirty="0">
                <a:latin typeface="Book Antiqua" panose="02040602050305030304" pitchFamily="18" charset="0"/>
              </a:rPr>
              <a:t> for each customer (</a:t>
            </a:r>
            <a:r>
              <a:rPr lang="en-US" sz="2000" cap="none" dirty="0">
                <a:latin typeface="Book Antiqua" panose="02040602050305030304" pitchFamily="18" charset="0"/>
              </a:rPr>
              <a:t>card_id</a:t>
            </a:r>
            <a:r>
              <a:rPr lang="en-US" sz="2000" i="0" cap="none" dirty="0">
                <a:latin typeface="Book Antiqua" panose="02040602050305030304" pitchFamily="18" charset="0"/>
              </a:rPr>
              <a:t>) represented in datafiles: “test.csv”, ”sample_submission.csv”, etc. </a:t>
            </a:r>
          </a:p>
          <a:p>
            <a:pPr marL="38100" indent="0" algn="l" fontAlgn="base">
              <a:buNone/>
            </a:pPr>
            <a:endParaRPr lang="en-US" sz="2000" i="0" cap="none" dirty="0">
              <a:latin typeface="Book Antiqua" panose="02040602050305030304" pitchFamily="18" charset="0"/>
            </a:endParaRPr>
          </a:p>
          <a:p>
            <a:pPr marL="38100" indent="0" algn="l" fontAlgn="base">
              <a:buNone/>
            </a:pPr>
            <a:r>
              <a:rPr lang="en-US" sz="2000" i="0" cap="none" dirty="0">
                <a:latin typeface="Book Antiqua" panose="02040602050305030304" pitchFamily="18" charset="0"/>
              </a:rPr>
              <a:t>Some of our variables of interest: </a:t>
            </a:r>
          </a:p>
          <a:p>
            <a:pPr lvl="1" algn="l" fontAlgn="base">
              <a:buSzPct val="108000"/>
              <a:buFont typeface="Wingdings" pitchFamily="2" charset="2"/>
              <a:buChar char="Ø"/>
            </a:pPr>
            <a:r>
              <a:rPr lang="en-US" sz="2000" cap="none" dirty="0">
                <a:latin typeface="Book Antiqua" panose="02040602050305030304" pitchFamily="18" charset="0"/>
                <a:sym typeface="Wingdings" pitchFamily="2" charset="2"/>
              </a:rPr>
              <a:t>t</a:t>
            </a:r>
            <a:r>
              <a:rPr lang="en-US" sz="2000" cap="none" dirty="0">
                <a:latin typeface="Book Antiqua" panose="02040602050305030304" pitchFamily="18" charset="0"/>
              </a:rPr>
              <a:t>arget</a:t>
            </a:r>
            <a:r>
              <a:rPr lang="en-US" sz="2000" i="0" cap="none" dirty="0">
                <a:latin typeface="Book Antiqua" panose="02040602050305030304" pitchFamily="18" charset="0"/>
              </a:rPr>
              <a:t>: loyalty numerical score calculated 2 months after historical and evaluation period</a:t>
            </a:r>
          </a:p>
          <a:p>
            <a:pPr lvl="1" algn="l" fontAlgn="base">
              <a:buSzPct val="108000"/>
              <a:buFont typeface="Wingdings" pitchFamily="2" charset="2"/>
              <a:buChar char="Ø"/>
            </a:pPr>
            <a:r>
              <a:rPr lang="en-US" sz="2000" cap="none" dirty="0">
                <a:latin typeface="Book Antiqua" panose="02040602050305030304" pitchFamily="18" charset="0"/>
              </a:rPr>
              <a:t>feature_1</a:t>
            </a:r>
            <a:r>
              <a:rPr lang="en-US" sz="2000" i="0" cap="none" dirty="0">
                <a:latin typeface="Book Antiqua" panose="02040602050305030304" pitchFamily="18" charset="0"/>
              </a:rPr>
              <a:t>, </a:t>
            </a:r>
            <a:r>
              <a:rPr lang="en-US" sz="2000" cap="none" dirty="0">
                <a:latin typeface="Book Antiqua" panose="02040602050305030304" pitchFamily="18" charset="0"/>
              </a:rPr>
              <a:t>feature_2, feature_3: </a:t>
            </a:r>
            <a:r>
              <a:rPr lang="en-US" sz="2000" i="0" cap="none" dirty="0">
                <a:latin typeface="Book Antiqua" panose="02040602050305030304" pitchFamily="18" charset="0"/>
              </a:rPr>
              <a:t>Anonymized card categorical feature</a:t>
            </a:r>
          </a:p>
          <a:p>
            <a:pPr lvl="1" algn="l" fontAlgn="base">
              <a:buSzPct val="108000"/>
              <a:buFont typeface="Wingdings" pitchFamily="2" charset="2"/>
              <a:buChar char="Ø"/>
            </a:pPr>
            <a:r>
              <a:rPr lang="en-US" sz="2000" cap="none" dirty="0">
                <a:latin typeface="Book Antiqua" panose="02040602050305030304" pitchFamily="18" charset="0"/>
              </a:rPr>
              <a:t>first_active_month</a:t>
            </a:r>
            <a:r>
              <a:rPr lang="en-US" sz="2000" i="0" cap="none" dirty="0">
                <a:latin typeface="Book Antiqua" panose="02040602050305030304" pitchFamily="18" charset="0"/>
              </a:rPr>
              <a:t>: ''YYYY-MM', month of first purchase</a:t>
            </a:r>
          </a:p>
        </p:txBody>
      </p:sp>
    </p:spTree>
    <p:extLst>
      <p:ext uri="{BB962C8B-B14F-4D97-AF65-F5344CB8AC3E}">
        <p14:creationId xmlns:p14="http://schemas.microsoft.com/office/powerpoint/2010/main" val="251472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2F9B2-4487-6D4D-86AA-D65AD667A0D0}"/>
              </a:ext>
            </a:extLst>
          </p:cNvPr>
          <p:cNvSpPr>
            <a:spLocks noGrp="1"/>
          </p:cNvSpPr>
          <p:nvPr>
            <p:ph type="body" idx="1"/>
          </p:nvPr>
        </p:nvSpPr>
        <p:spPr>
          <a:xfrm>
            <a:off x="1055518" y="29549"/>
            <a:ext cx="6104100" cy="819900"/>
          </a:xfrm>
        </p:spPr>
        <p:txBody>
          <a:bodyPr/>
          <a:lstStyle/>
          <a:p>
            <a:pPr marL="38100" indent="0">
              <a:buNone/>
            </a:pPr>
            <a:r>
              <a:rPr lang="en-US" dirty="0">
                <a:latin typeface="Book Antiqua" panose="02040602050305030304" pitchFamily="18" charset="0"/>
              </a:rPr>
              <a:t>Flow of the presentation</a:t>
            </a:r>
          </a:p>
        </p:txBody>
      </p:sp>
      <p:sp>
        <p:nvSpPr>
          <p:cNvPr id="3" name="TextBox 2">
            <a:extLst>
              <a:ext uri="{FF2B5EF4-FFF2-40B4-BE49-F238E27FC236}">
                <a16:creationId xmlns:a16="http://schemas.microsoft.com/office/drawing/2014/main" id="{0051C20A-7462-F54E-8B37-87C39A88C868}"/>
              </a:ext>
            </a:extLst>
          </p:cNvPr>
          <p:cNvSpPr txBox="1"/>
          <p:nvPr/>
        </p:nvSpPr>
        <p:spPr>
          <a:xfrm>
            <a:off x="424543" y="737306"/>
            <a:ext cx="8294913" cy="4104906"/>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2200" dirty="0">
                <a:latin typeface="Book Antiqua" panose="02040602050305030304" pitchFamily="18" charset="0"/>
              </a:rPr>
              <a:t>Description of the data </a:t>
            </a: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Pipelining the data</a:t>
            </a:r>
          </a:p>
          <a:p>
            <a:pPr marL="285750" lvl="0" indent="-285750">
              <a:lnSpc>
                <a:spcPct val="150000"/>
              </a:lnSpc>
              <a:buFont typeface="Arial" panose="020B0604020202020204" pitchFamily="34" charset="0"/>
              <a:buChar char="•"/>
            </a:pPr>
            <a:r>
              <a:rPr lang="en-US" sz="2200" dirty="0">
                <a:highlight>
                  <a:srgbClr val="FFFF00"/>
                </a:highlight>
                <a:latin typeface="Book Antiqua" panose="02040602050305030304" pitchFamily="18" charset="0"/>
              </a:rPr>
              <a:t>Principle Component Analysis</a:t>
            </a: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Algorithms</a:t>
            </a:r>
          </a:p>
          <a:p>
            <a:pPr lvl="1">
              <a:lnSpc>
                <a:spcPct val="150000"/>
              </a:lnSpc>
            </a:pPr>
            <a:r>
              <a:rPr lang="en-US" sz="2200" dirty="0">
                <a:latin typeface="Book Antiqua" panose="02040602050305030304" pitchFamily="18" charset="0"/>
              </a:rPr>
              <a:t>Lasso, Random Forest, Logistic Regression, Neural Network, LGBM (Light Gradient Boosting Machine), Multivariate Linear Regression</a:t>
            </a: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Final thoughts</a:t>
            </a:r>
          </a:p>
        </p:txBody>
      </p:sp>
    </p:spTree>
    <p:extLst>
      <p:ext uri="{BB962C8B-B14F-4D97-AF65-F5344CB8AC3E}">
        <p14:creationId xmlns:p14="http://schemas.microsoft.com/office/powerpoint/2010/main" val="83506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F0AF7-23AF-4308-BED9-8A5ACE9959FD}"/>
              </a:ext>
            </a:extLst>
          </p:cNvPr>
          <p:cNvPicPr>
            <a:picLocks noChangeAspect="1"/>
          </p:cNvPicPr>
          <p:nvPr/>
        </p:nvPicPr>
        <p:blipFill>
          <a:blip r:embed="rId3"/>
          <a:stretch>
            <a:fillRect/>
          </a:stretch>
        </p:blipFill>
        <p:spPr>
          <a:xfrm>
            <a:off x="236668" y="966085"/>
            <a:ext cx="2264161" cy="9967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560206D7-170A-458E-996E-99D8CD46E55D}"/>
              </a:ext>
            </a:extLst>
          </p:cNvPr>
          <p:cNvSpPr txBox="1"/>
          <p:nvPr/>
        </p:nvSpPr>
        <p:spPr>
          <a:xfrm>
            <a:off x="52447" y="534220"/>
            <a:ext cx="1444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Target Distribution</a:t>
            </a:r>
          </a:p>
        </p:txBody>
      </p:sp>
      <p:pic>
        <p:nvPicPr>
          <p:cNvPr id="5" name="Picture 4">
            <a:extLst>
              <a:ext uri="{FF2B5EF4-FFF2-40B4-BE49-F238E27FC236}">
                <a16:creationId xmlns:a16="http://schemas.microsoft.com/office/drawing/2014/main" id="{CA60623C-8B2D-4F0F-9715-A128C2CF9D5B}"/>
              </a:ext>
            </a:extLst>
          </p:cNvPr>
          <p:cNvPicPr>
            <a:picLocks noChangeAspect="1"/>
          </p:cNvPicPr>
          <p:nvPr/>
        </p:nvPicPr>
        <p:blipFill>
          <a:blip r:embed="rId4"/>
          <a:stretch>
            <a:fillRect/>
          </a:stretch>
        </p:blipFill>
        <p:spPr>
          <a:xfrm>
            <a:off x="2729417" y="811219"/>
            <a:ext cx="1163382" cy="1334397"/>
          </a:xfrm>
          <a:prstGeom prst="rect">
            <a:avLst/>
          </a:prstGeom>
        </p:spPr>
      </p:pic>
      <p:sp>
        <p:nvSpPr>
          <p:cNvPr id="6" name="TextBox 5">
            <a:extLst>
              <a:ext uri="{FF2B5EF4-FFF2-40B4-BE49-F238E27FC236}">
                <a16:creationId xmlns:a16="http://schemas.microsoft.com/office/drawing/2014/main" id="{5DF3F051-27A8-476D-9524-18DE94430851}"/>
              </a:ext>
            </a:extLst>
          </p:cNvPr>
          <p:cNvSpPr txBox="1"/>
          <p:nvPr/>
        </p:nvSpPr>
        <p:spPr>
          <a:xfrm>
            <a:off x="2624694" y="563095"/>
            <a:ext cx="22320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Features Distribution of Target</a:t>
            </a:r>
          </a:p>
        </p:txBody>
      </p:sp>
      <p:pic>
        <p:nvPicPr>
          <p:cNvPr id="7" name="Picture 6">
            <a:extLst>
              <a:ext uri="{FF2B5EF4-FFF2-40B4-BE49-F238E27FC236}">
                <a16:creationId xmlns:a16="http://schemas.microsoft.com/office/drawing/2014/main" id="{75EEE403-278F-48D6-9E5C-18E647A5C5D8}"/>
              </a:ext>
            </a:extLst>
          </p:cNvPr>
          <p:cNvPicPr>
            <a:picLocks noChangeAspect="1"/>
          </p:cNvPicPr>
          <p:nvPr/>
        </p:nvPicPr>
        <p:blipFill>
          <a:blip r:embed="rId5"/>
          <a:stretch>
            <a:fillRect/>
          </a:stretch>
        </p:blipFill>
        <p:spPr>
          <a:xfrm>
            <a:off x="4014938" y="845764"/>
            <a:ext cx="1070430" cy="1242863"/>
          </a:xfrm>
          <a:prstGeom prst="rect">
            <a:avLst/>
          </a:prstGeom>
        </p:spPr>
      </p:pic>
      <p:pic>
        <p:nvPicPr>
          <p:cNvPr id="8" name="Picture 7">
            <a:extLst>
              <a:ext uri="{FF2B5EF4-FFF2-40B4-BE49-F238E27FC236}">
                <a16:creationId xmlns:a16="http://schemas.microsoft.com/office/drawing/2014/main" id="{10412048-5236-4292-8E6E-4F88ADECB08A}"/>
              </a:ext>
            </a:extLst>
          </p:cNvPr>
          <p:cNvPicPr>
            <a:picLocks noChangeAspect="1"/>
          </p:cNvPicPr>
          <p:nvPr/>
        </p:nvPicPr>
        <p:blipFill>
          <a:blip r:embed="rId6"/>
          <a:stretch>
            <a:fillRect/>
          </a:stretch>
        </p:blipFill>
        <p:spPr>
          <a:xfrm>
            <a:off x="5199683" y="823575"/>
            <a:ext cx="1083291" cy="1242863"/>
          </a:xfrm>
          <a:prstGeom prst="rect">
            <a:avLst/>
          </a:prstGeom>
        </p:spPr>
      </p:pic>
      <p:pic>
        <p:nvPicPr>
          <p:cNvPr id="9" name="Picture 8">
            <a:extLst>
              <a:ext uri="{FF2B5EF4-FFF2-40B4-BE49-F238E27FC236}">
                <a16:creationId xmlns:a16="http://schemas.microsoft.com/office/drawing/2014/main" id="{C9E06294-A42D-4DA8-8CEC-042F5CC555E9}"/>
              </a:ext>
            </a:extLst>
          </p:cNvPr>
          <p:cNvPicPr>
            <a:picLocks noChangeAspect="1"/>
          </p:cNvPicPr>
          <p:nvPr/>
        </p:nvPicPr>
        <p:blipFill>
          <a:blip r:embed="rId7"/>
          <a:stretch>
            <a:fillRect/>
          </a:stretch>
        </p:blipFill>
        <p:spPr>
          <a:xfrm>
            <a:off x="6412532" y="142169"/>
            <a:ext cx="1954235" cy="1094855"/>
          </a:xfrm>
          <a:prstGeom prst="rect">
            <a:avLst/>
          </a:prstGeom>
        </p:spPr>
      </p:pic>
      <p:pic>
        <p:nvPicPr>
          <p:cNvPr id="10" name="Picture 9">
            <a:extLst>
              <a:ext uri="{FF2B5EF4-FFF2-40B4-BE49-F238E27FC236}">
                <a16:creationId xmlns:a16="http://schemas.microsoft.com/office/drawing/2014/main" id="{6AAADBE9-AADE-4BD9-85A2-3E3BDCB92BF3}"/>
              </a:ext>
            </a:extLst>
          </p:cNvPr>
          <p:cNvPicPr>
            <a:picLocks noChangeAspect="1"/>
          </p:cNvPicPr>
          <p:nvPr/>
        </p:nvPicPr>
        <p:blipFill>
          <a:blip r:embed="rId8"/>
          <a:stretch>
            <a:fillRect/>
          </a:stretch>
        </p:blipFill>
        <p:spPr>
          <a:xfrm>
            <a:off x="6412532" y="1376901"/>
            <a:ext cx="1978782" cy="1114463"/>
          </a:xfrm>
          <a:prstGeom prst="rect">
            <a:avLst/>
          </a:prstGeom>
        </p:spPr>
      </p:pic>
      <p:pic>
        <p:nvPicPr>
          <p:cNvPr id="11" name="Picture 10">
            <a:extLst>
              <a:ext uri="{FF2B5EF4-FFF2-40B4-BE49-F238E27FC236}">
                <a16:creationId xmlns:a16="http://schemas.microsoft.com/office/drawing/2014/main" id="{23FC7304-DBCA-45AE-A68D-E2AA4A9B028F}"/>
              </a:ext>
            </a:extLst>
          </p:cNvPr>
          <p:cNvPicPr>
            <a:picLocks noChangeAspect="1"/>
          </p:cNvPicPr>
          <p:nvPr/>
        </p:nvPicPr>
        <p:blipFill>
          <a:blip r:embed="rId9"/>
          <a:stretch>
            <a:fillRect/>
          </a:stretch>
        </p:blipFill>
        <p:spPr>
          <a:xfrm>
            <a:off x="141590" y="2952248"/>
            <a:ext cx="1120582" cy="1122946"/>
          </a:xfrm>
          <a:prstGeom prst="rect">
            <a:avLst/>
          </a:prstGeom>
        </p:spPr>
      </p:pic>
      <p:sp>
        <p:nvSpPr>
          <p:cNvPr id="13" name="TextBox 12">
            <a:extLst>
              <a:ext uri="{FF2B5EF4-FFF2-40B4-BE49-F238E27FC236}">
                <a16:creationId xmlns:a16="http://schemas.microsoft.com/office/drawing/2014/main" id="{88201CB1-8CFB-4ACB-AE9B-BE1822BB68D3}"/>
              </a:ext>
            </a:extLst>
          </p:cNvPr>
          <p:cNvSpPr txBox="1"/>
          <p:nvPr/>
        </p:nvSpPr>
        <p:spPr>
          <a:xfrm>
            <a:off x="31445" y="2642516"/>
            <a:ext cx="20790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Authorized Flag Distribution</a:t>
            </a:r>
          </a:p>
        </p:txBody>
      </p:sp>
      <p:sp>
        <p:nvSpPr>
          <p:cNvPr id="14" name="TextBox 13">
            <a:extLst>
              <a:ext uri="{FF2B5EF4-FFF2-40B4-BE49-F238E27FC236}">
                <a16:creationId xmlns:a16="http://schemas.microsoft.com/office/drawing/2014/main" id="{B5E728AD-4C82-4A67-980D-ADA3319A6679}"/>
              </a:ext>
            </a:extLst>
          </p:cNvPr>
          <p:cNvSpPr txBox="1"/>
          <p:nvPr/>
        </p:nvSpPr>
        <p:spPr>
          <a:xfrm>
            <a:off x="31445" y="2334739"/>
            <a:ext cx="25758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Historical Transactions File:</a:t>
            </a:r>
          </a:p>
        </p:txBody>
      </p:sp>
      <p:pic>
        <p:nvPicPr>
          <p:cNvPr id="15" name="Picture 14">
            <a:extLst>
              <a:ext uri="{FF2B5EF4-FFF2-40B4-BE49-F238E27FC236}">
                <a16:creationId xmlns:a16="http://schemas.microsoft.com/office/drawing/2014/main" id="{2A81641B-DD67-42DE-B899-C7A3D4A13534}"/>
              </a:ext>
            </a:extLst>
          </p:cNvPr>
          <p:cNvPicPr>
            <a:picLocks noChangeAspect="1"/>
          </p:cNvPicPr>
          <p:nvPr/>
        </p:nvPicPr>
        <p:blipFill>
          <a:blip r:embed="rId10"/>
          <a:stretch>
            <a:fillRect/>
          </a:stretch>
        </p:blipFill>
        <p:spPr>
          <a:xfrm>
            <a:off x="2332580" y="4060168"/>
            <a:ext cx="1035083" cy="1024434"/>
          </a:xfrm>
          <a:prstGeom prst="rect">
            <a:avLst/>
          </a:prstGeom>
        </p:spPr>
      </p:pic>
      <p:sp>
        <p:nvSpPr>
          <p:cNvPr id="16" name="TextBox 15">
            <a:extLst>
              <a:ext uri="{FF2B5EF4-FFF2-40B4-BE49-F238E27FC236}">
                <a16:creationId xmlns:a16="http://schemas.microsoft.com/office/drawing/2014/main" id="{EEA9FD3F-05F8-409F-AB54-FB7C74496DE6}"/>
              </a:ext>
            </a:extLst>
          </p:cNvPr>
          <p:cNvSpPr txBox="1"/>
          <p:nvPr/>
        </p:nvSpPr>
        <p:spPr>
          <a:xfrm>
            <a:off x="1298321" y="3783169"/>
            <a:ext cx="19592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2 &amp;3 Distribution</a:t>
            </a:r>
          </a:p>
        </p:txBody>
      </p:sp>
      <p:pic>
        <p:nvPicPr>
          <p:cNvPr id="17" name="Picture 16">
            <a:extLst>
              <a:ext uri="{FF2B5EF4-FFF2-40B4-BE49-F238E27FC236}">
                <a16:creationId xmlns:a16="http://schemas.microsoft.com/office/drawing/2014/main" id="{3443DE85-0D91-43E3-BE19-0161AF7B5345}"/>
              </a:ext>
            </a:extLst>
          </p:cNvPr>
          <p:cNvPicPr>
            <a:picLocks noChangeAspect="1"/>
          </p:cNvPicPr>
          <p:nvPr/>
        </p:nvPicPr>
        <p:blipFill>
          <a:blip r:embed="rId11"/>
          <a:stretch>
            <a:fillRect/>
          </a:stretch>
        </p:blipFill>
        <p:spPr>
          <a:xfrm>
            <a:off x="1135030" y="4060168"/>
            <a:ext cx="1072164" cy="1054515"/>
          </a:xfrm>
          <a:prstGeom prst="rect">
            <a:avLst/>
          </a:prstGeom>
        </p:spPr>
      </p:pic>
      <p:sp>
        <p:nvSpPr>
          <p:cNvPr id="18" name="TextBox 17">
            <a:extLst>
              <a:ext uri="{FF2B5EF4-FFF2-40B4-BE49-F238E27FC236}">
                <a16:creationId xmlns:a16="http://schemas.microsoft.com/office/drawing/2014/main" id="{ABFCFED9-8301-44E2-9362-BE9150E80536}"/>
              </a:ext>
            </a:extLst>
          </p:cNvPr>
          <p:cNvSpPr txBox="1"/>
          <p:nvPr/>
        </p:nvSpPr>
        <p:spPr>
          <a:xfrm>
            <a:off x="92150" y="232477"/>
            <a:ext cx="11412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Train file:</a:t>
            </a:r>
          </a:p>
        </p:txBody>
      </p:sp>
      <p:pic>
        <p:nvPicPr>
          <p:cNvPr id="20" name="Picture 19">
            <a:extLst>
              <a:ext uri="{FF2B5EF4-FFF2-40B4-BE49-F238E27FC236}">
                <a16:creationId xmlns:a16="http://schemas.microsoft.com/office/drawing/2014/main" id="{0E501DF6-45D2-451A-8F63-46A39AEDA6F5}"/>
              </a:ext>
            </a:extLst>
          </p:cNvPr>
          <p:cNvPicPr>
            <a:picLocks noChangeAspect="1"/>
          </p:cNvPicPr>
          <p:nvPr/>
        </p:nvPicPr>
        <p:blipFill>
          <a:blip r:embed="rId12"/>
          <a:stretch>
            <a:fillRect/>
          </a:stretch>
        </p:blipFill>
        <p:spPr>
          <a:xfrm>
            <a:off x="2130904" y="2958164"/>
            <a:ext cx="1978783" cy="870261"/>
          </a:xfrm>
          <a:prstGeom prst="rect">
            <a:avLst/>
          </a:prstGeom>
        </p:spPr>
      </p:pic>
      <p:sp>
        <p:nvSpPr>
          <p:cNvPr id="21" name="TextBox 20">
            <a:extLst>
              <a:ext uri="{FF2B5EF4-FFF2-40B4-BE49-F238E27FC236}">
                <a16:creationId xmlns:a16="http://schemas.microsoft.com/office/drawing/2014/main" id="{714F659A-70E9-4D3E-9123-825C48667801}"/>
              </a:ext>
            </a:extLst>
          </p:cNvPr>
          <p:cNvSpPr txBox="1"/>
          <p:nvPr/>
        </p:nvSpPr>
        <p:spPr>
          <a:xfrm>
            <a:off x="2026085" y="2638830"/>
            <a:ext cx="218842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Purchase Amount Distribution</a:t>
            </a:r>
          </a:p>
        </p:txBody>
      </p:sp>
      <p:pic>
        <p:nvPicPr>
          <p:cNvPr id="22" name="Picture 21">
            <a:extLst>
              <a:ext uri="{FF2B5EF4-FFF2-40B4-BE49-F238E27FC236}">
                <a16:creationId xmlns:a16="http://schemas.microsoft.com/office/drawing/2014/main" id="{408F3A99-2222-4E24-A4D2-88E0F0340CE9}"/>
              </a:ext>
            </a:extLst>
          </p:cNvPr>
          <p:cNvPicPr>
            <a:picLocks noChangeAspect="1"/>
          </p:cNvPicPr>
          <p:nvPr/>
        </p:nvPicPr>
        <p:blipFill>
          <a:blip r:embed="rId13"/>
          <a:stretch>
            <a:fillRect/>
          </a:stretch>
        </p:blipFill>
        <p:spPr>
          <a:xfrm>
            <a:off x="4382447" y="2901929"/>
            <a:ext cx="2503096" cy="1122694"/>
          </a:xfrm>
          <a:prstGeom prst="rect">
            <a:avLst/>
          </a:prstGeom>
        </p:spPr>
      </p:pic>
      <p:sp>
        <p:nvSpPr>
          <p:cNvPr id="23" name="TextBox 22">
            <a:extLst>
              <a:ext uri="{FF2B5EF4-FFF2-40B4-BE49-F238E27FC236}">
                <a16:creationId xmlns:a16="http://schemas.microsoft.com/office/drawing/2014/main" id="{2EF91E01-5497-45D4-AA3C-39AF832C3966}"/>
              </a:ext>
            </a:extLst>
          </p:cNvPr>
          <p:cNvSpPr txBox="1"/>
          <p:nvPr/>
        </p:nvSpPr>
        <p:spPr>
          <a:xfrm>
            <a:off x="4314037" y="2330295"/>
            <a:ext cx="14670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Merchant file:</a:t>
            </a:r>
          </a:p>
        </p:txBody>
      </p:sp>
      <p:sp>
        <p:nvSpPr>
          <p:cNvPr id="24" name="TextBox 23">
            <a:extLst>
              <a:ext uri="{FF2B5EF4-FFF2-40B4-BE49-F238E27FC236}">
                <a16:creationId xmlns:a16="http://schemas.microsoft.com/office/drawing/2014/main" id="{E3AA861E-006C-4012-BF1D-7E2CB35796BD}"/>
              </a:ext>
            </a:extLst>
          </p:cNvPr>
          <p:cNvSpPr txBox="1"/>
          <p:nvPr/>
        </p:nvSpPr>
        <p:spPr>
          <a:xfrm>
            <a:off x="4314037" y="2638072"/>
            <a:ext cx="15087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City ID Distribution</a:t>
            </a:r>
          </a:p>
        </p:txBody>
      </p:sp>
      <p:sp>
        <p:nvSpPr>
          <p:cNvPr id="25" name="TextBox 24">
            <a:extLst>
              <a:ext uri="{FF2B5EF4-FFF2-40B4-BE49-F238E27FC236}">
                <a16:creationId xmlns:a16="http://schemas.microsoft.com/office/drawing/2014/main" id="{7FD26977-A3FA-4CA3-AF4E-85A83C4C485D}"/>
              </a:ext>
            </a:extLst>
          </p:cNvPr>
          <p:cNvSpPr txBox="1"/>
          <p:nvPr/>
        </p:nvSpPr>
        <p:spPr>
          <a:xfrm>
            <a:off x="4314037" y="3945734"/>
            <a:ext cx="1986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1 &amp; 2 Distribution</a:t>
            </a:r>
          </a:p>
        </p:txBody>
      </p:sp>
      <p:pic>
        <p:nvPicPr>
          <p:cNvPr id="26" name="Picture 25">
            <a:extLst>
              <a:ext uri="{FF2B5EF4-FFF2-40B4-BE49-F238E27FC236}">
                <a16:creationId xmlns:a16="http://schemas.microsoft.com/office/drawing/2014/main" id="{1B8DFEBB-DF84-48D9-A62F-A209B14F6ACB}"/>
              </a:ext>
            </a:extLst>
          </p:cNvPr>
          <p:cNvPicPr>
            <a:picLocks noChangeAspect="1"/>
          </p:cNvPicPr>
          <p:nvPr/>
        </p:nvPicPr>
        <p:blipFill>
          <a:blip r:embed="rId14"/>
          <a:stretch>
            <a:fillRect/>
          </a:stretch>
        </p:blipFill>
        <p:spPr>
          <a:xfrm>
            <a:off x="4314037" y="4201175"/>
            <a:ext cx="984816" cy="913508"/>
          </a:xfrm>
          <a:prstGeom prst="rect">
            <a:avLst/>
          </a:prstGeom>
        </p:spPr>
      </p:pic>
      <p:pic>
        <p:nvPicPr>
          <p:cNvPr id="27" name="Picture 26">
            <a:extLst>
              <a:ext uri="{FF2B5EF4-FFF2-40B4-BE49-F238E27FC236}">
                <a16:creationId xmlns:a16="http://schemas.microsoft.com/office/drawing/2014/main" id="{83FB34B8-D787-4253-B107-ED6EEFB852E5}"/>
              </a:ext>
            </a:extLst>
          </p:cNvPr>
          <p:cNvPicPr>
            <a:picLocks noChangeAspect="1"/>
          </p:cNvPicPr>
          <p:nvPr/>
        </p:nvPicPr>
        <p:blipFill>
          <a:blip r:embed="rId15"/>
          <a:stretch>
            <a:fillRect/>
          </a:stretch>
        </p:blipFill>
        <p:spPr>
          <a:xfrm>
            <a:off x="5421785" y="4222733"/>
            <a:ext cx="939298" cy="869174"/>
          </a:xfrm>
          <a:prstGeom prst="rect">
            <a:avLst/>
          </a:prstGeom>
        </p:spPr>
      </p:pic>
      <p:pic>
        <p:nvPicPr>
          <p:cNvPr id="28" name="Picture 27">
            <a:extLst>
              <a:ext uri="{FF2B5EF4-FFF2-40B4-BE49-F238E27FC236}">
                <a16:creationId xmlns:a16="http://schemas.microsoft.com/office/drawing/2014/main" id="{B133B47E-ADE6-4D8F-84A9-EEFD8CEC67A0}"/>
              </a:ext>
            </a:extLst>
          </p:cNvPr>
          <p:cNvPicPr>
            <a:picLocks noChangeAspect="1"/>
          </p:cNvPicPr>
          <p:nvPr/>
        </p:nvPicPr>
        <p:blipFill>
          <a:blip r:embed="rId16"/>
          <a:stretch>
            <a:fillRect/>
          </a:stretch>
        </p:blipFill>
        <p:spPr>
          <a:xfrm>
            <a:off x="6950799" y="2901930"/>
            <a:ext cx="1214873" cy="1122694"/>
          </a:xfrm>
          <a:prstGeom prst="rect">
            <a:avLst/>
          </a:prstGeom>
        </p:spPr>
      </p:pic>
      <p:sp>
        <p:nvSpPr>
          <p:cNvPr id="29" name="TextBox 28">
            <a:extLst>
              <a:ext uri="{FF2B5EF4-FFF2-40B4-BE49-F238E27FC236}">
                <a16:creationId xmlns:a16="http://schemas.microsoft.com/office/drawing/2014/main" id="{EB4439D9-413E-49C5-A7B2-B706013FD3D6}"/>
              </a:ext>
            </a:extLst>
          </p:cNvPr>
          <p:cNvSpPr txBox="1"/>
          <p:nvPr/>
        </p:nvSpPr>
        <p:spPr>
          <a:xfrm>
            <a:off x="6890206" y="2624930"/>
            <a:ext cx="23310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Recent Sales/Purchase Range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	         Distribution.</a:t>
            </a:r>
          </a:p>
        </p:txBody>
      </p:sp>
      <p:pic>
        <p:nvPicPr>
          <p:cNvPr id="30" name="Picture 29">
            <a:extLst>
              <a:ext uri="{FF2B5EF4-FFF2-40B4-BE49-F238E27FC236}">
                <a16:creationId xmlns:a16="http://schemas.microsoft.com/office/drawing/2014/main" id="{12193123-F3F6-4B6A-B801-1027101675FA}"/>
              </a:ext>
            </a:extLst>
          </p:cNvPr>
          <p:cNvPicPr>
            <a:picLocks noChangeAspect="1"/>
          </p:cNvPicPr>
          <p:nvPr/>
        </p:nvPicPr>
        <p:blipFill>
          <a:blip r:embed="rId17"/>
          <a:stretch>
            <a:fillRect/>
          </a:stretch>
        </p:blipFill>
        <p:spPr>
          <a:xfrm>
            <a:off x="7849469" y="3945734"/>
            <a:ext cx="1250160" cy="1168949"/>
          </a:xfrm>
          <a:prstGeom prst="rect">
            <a:avLst/>
          </a:prstGeom>
        </p:spPr>
      </p:pic>
      <p:sp>
        <p:nvSpPr>
          <p:cNvPr id="31" name="Text Placeholder 1">
            <a:extLst>
              <a:ext uri="{FF2B5EF4-FFF2-40B4-BE49-F238E27FC236}">
                <a16:creationId xmlns:a16="http://schemas.microsoft.com/office/drawing/2014/main" id="{76909C2E-E424-4515-B65D-E0E4288F4606}"/>
              </a:ext>
            </a:extLst>
          </p:cNvPr>
          <p:cNvSpPr txBox="1">
            <a:spLocks/>
          </p:cNvSpPr>
          <p:nvPr/>
        </p:nvSpPr>
        <p:spPr>
          <a:xfrm>
            <a:off x="902572" y="-53606"/>
            <a:ext cx="6104100" cy="79924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buFont typeface="Arial" panose="020B0604020202020204" pitchFamily="34" charset="0"/>
              <a:buNone/>
            </a:pPr>
            <a:r>
              <a:rPr lang="en-US"/>
              <a:t>Raw Data Distribution.</a:t>
            </a:r>
            <a:endParaRPr lang="en-US" dirty="0"/>
          </a:p>
        </p:txBody>
      </p:sp>
    </p:spTree>
    <p:extLst>
      <p:ext uri="{BB962C8B-B14F-4D97-AF65-F5344CB8AC3E}">
        <p14:creationId xmlns:p14="http://schemas.microsoft.com/office/powerpoint/2010/main" val="180178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lnSpcReduction="10000"/>
          </a:bodyPr>
          <a:lstStyle/>
          <a:p>
            <a:pPr marL="38100" indent="0" algn="l">
              <a:buNone/>
            </a:pPr>
            <a:r>
              <a:rPr lang="en-US" sz="3200" dirty="0">
                <a:latin typeface="Book Antiqua" panose="02040602050305030304" pitchFamily="18" charset="0"/>
              </a:rPr>
              <a:t>Pipelining</a:t>
            </a:r>
            <a:endParaRPr lang="en-US" dirty="0"/>
          </a:p>
        </p:txBody>
      </p:sp>
      <p:sp>
        <p:nvSpPr>
          <p:cNvPr id="3" name="Text Placeholder 1">
            <a:extLst>
              <a:ext uri="{FF2B5EF4-FFF2-40B4-BE49-F238E27FC236}">
                <a16:creationId xmlns:a16="http://schemas.microsoft.com/office/drawing/2014/main" id="{A1A32C11-FA9B-F642-9D57-A45977CB22D7}"/>
              </a:ext>
            </a:extLst>
          </p:cNvPr>
          <p:cNvSpPr txBox="1">
            <a:spLocks/>
          </p:cNvSpPr>
          <p:nvPr/>
        </p:nvSpPr>
        <p:spPr>
          <a:xfrm>
            <a:off x="128438" y="83271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no and yes to 0 and 1</a:t>
            </a:r>
            <a:endParaRPr lang="en-US" sz="1800" dirty="0"/>
          </a:p>
        </p:txBody>
      </p:sp>
      <p:pic>
        <p:nvPicPr>
          <p:cNvPr id="4" name="Picture 3"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b="75170"/>
          <a:stretch/>
        </p:blipFill>
        <p:spPr>
          <a:xfrm>
            <a:off x="128438" y="1413885"/>
            <a:ext cx="8847881" cy="1141415"/>
          </a:xfrm>
          <a:prstGeom prst="rect">
            <a:avLst/>
          </a:prstGeom>
        </p:spPr>
      </p:pic>
      <p:pic>
        <p:nvPicPr>
          <p:cNvPr id="5" name="Picture 4"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452" t="25170" r="-1451" b="59243"/>
          <a:stretch/>
        </p:blipFill>
        <p:spPr>
          <a:xfrm>
            <a:off x="128439" y="3079355"/>
            <a:ext cx="9015562" cy="730120"/>
          </a:xfrm>
          <a:prstGeom prst="rect">
            <a:avLst/>
          </a:prstGeom>
        </p:spPr>
      </p:pic>
      <p:sp>
        <p:nvSpPr>
          <p:cNvPr id="6" name="Text Placeholder 1">
            <a:extLst>
              <a:ext uri="{FF2B5EF4-FFF2-40B4-BE49-F238E27FC236}">
                <a16:creationId xmlns:a16="http://schemas.microsoft.com/office/drawing/2014/main" id="{A1A32C11-FA9B-F642-9D57-A45977CB22D7}"/>
              </a:ext>
            </a:extLst>
          </p:cNvPr>
          <p:cNvSpPr txBox="1">
            <a:spLocks/>
          </p:cNvSpPr>
          <p:nvPr/>
        </p:nvSpPr>
        <p:spPr>
          <a:xfrm>
            <a:off x="128438" y="2426891"/>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a:t>
            </a:r>
            <a:r>
              <a:rPr lang="en-US" sz="1800" dirty="0" err="1">
                <a:latin typeface="Book Antiqua" panose="02040602050305030304" pitchFamily="18" charset="0"/>
              </a:rPr>
              <a:t>first_active_month</a:t>
            </a:r>
            <a:r>
              <a:rPr lang="en-US" sz="1800" dirty="0">
                <a:latin typeface="Book Antiqua" panose="02040602050305030304" pitchFamily="18" charset="0"/>
              </a:rPr>
              <a:t>” to an integer value</a:t>
            </a:r>
            <a:endParaRPr lang="en-US" sz="1800" dirty="0"/>
          </a:p>
        </p:txBody>
      </p:sp>
      <p:pic>
        <p:nvPicPr>
          <p:cNvPr id="7" name="Picture 6"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266" t="56906" r="-1424" b="27507"/>
          <a:stretch/>
        </p:blipFill>
        <p:spPr>
          <a:xfrm>
            <a:off x="128438" y="4204030"/>
            <a:ext cx="9029834" cy="730120"/>
          </a:xfrm>
          <a:prstGeom prst="rect">
            <a:avLst/>
          </a:prstGeom>
        </p:spPr>
      </p:pic>
      <p:sp>
        <p:nvSpPr>
          <p:cNvPr id="8" name="Text Placeholder 1">
            <a:extLst>
              <a:ext uri="{FF2B5EF4-FFF2-40B4-BE49-F238E27FC236}">
                <a16:creationId xmlns:a16="http://schemas.microsoft.com/office/drawing/2014/main" id="{A1A32C11-FA9B-F642-9D57-A45977CB22D7}"/>
              </a:ext>
            </a:extLst>
          </p:cNvPr>
          <p:cNvSpPr txBox="1">
            <a:spLocks/>
          </p:cNvSpPr>
          <p:nvPr/>
        </p:nvSpPr>
        <p:spPr>
          <a:xfrm>
            <a:off x="114168" y="3663636"/>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One-hot-encoding of categorical data</a:t>
            </a:r>
            <a:endParaRPr lang="en-US" sz="1800" dirty="0"/>
          </a:p>
        </p:txBody>
      </p:sp>
    </p:spTree>
    <p:extLst>
      <p:ext uri="{BB962C8B-B14F-4D97-AF65-F5344CB8AC3E}">
        <p14:creationId xmlns:p14="http://schemas.microsoft.com/office/powerpoint/2010/main" val="102407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9A14AA0E-3C3F-4B9E-9A08-8CAE0600EE44}"/>
              </a:ext>
            </a:extLst>
          </p:cNvPr>
          <p:cNvSpPr txBox="1">
            <a:spLocks/>
          </p:cNvSpPr>
          <p:nvPr/>
        </p:nvSpPr>
        <p:spPr>
          <a:xfrm>
            <a:off x="265770" y="18386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3200" dirty="0">
                <a:latin typeface="Book Antiqua" panose="02040602050305030304" pitchFamily="18" charset="0"/>
              </a:rPr>
              <a:t>Pipelining (continued)</a:t>
            </a:r>
            <a:endParaRPr lang="en-US" dirty="0"/>
          </a:p>
        </p:txBody>
      </p:sp>
      <p:sp>
        <p:nvSpPr>
          <p:cNvPr id="12" name="Text Placeholder 1">
            <a:extLst>
              <a:ext uri="{FF2B5EF4-FFF2-40B4-BE49-F238E27FC236}">
                <a16:creationId xmlns:a16="http://schemas.microsoft.com/office/drawing/2014/main" id="{D320DB7B-B0CB-4437-A882-F7B03219AF85}"/>
              </a:ext>
            </a:extLst>
          </p:cNvPr>
          <p:cNvSpPr txBox="1">
            <a:spLocks/>
          </p:cNvSpPr>
          <p:nvPr/>
        </p:nvSpPr>
        <p:spPr>
          <a:xfrm>
            <a:off x="265770" y="1016876"/>
            <a:ext cx="4066419" cy="2059796"/>
          </a:xfrm>
          <a:prstGeom prst="rect">
            <a:avLst/>
          </a:prstGeom>
        </p:spPr>
        <p:txBody>
          <a:bodyPr spcFirstLastPara="1" vert="horz" wrap="square" lIns="91425" tIns="91425" rIns="91425" bIns="91425" rtlCol="0" anchor="ctr" anchorCtr="0">
            <a:no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Grouping transaction data by card ID to</a:t>
            </a:r>
          </a:p>
          <a:p>
            <a:pPr marL="38100" indent="0" algn="l">
              <a:buFont typeface="Arial" panose="020B0604020202020204" pitchFamily="34" charset="0"/>
              <a:buNone/>
            </a:pPr>
            <a:r>
              <a:rPr lang="en-US" sz="1800" dirty="0">
                <a:latin typeface="Book Antiqua" panose="02040602050305030304" pitchFamily="18" charset="0"/>
              </a:rPr>
              <a:t>extract information on each card user:</a:t>
            </a:r>
          </a:p>
          <a:p>
            <a:pPr marL="38100" indent="0" algn="l">
              <a:buFont typeface="Arial" panose="020B0604020202020204" pitchFamily="34" charset="0"/>
              <a:buNone/>
            </a:pPr>
            <a:r>
              <a:rPr lang="en-US" sz="1800" dirty="0">
                <a:latin typeface="Book Antiqua" panose="02040602050305030304" pitchFamily="18" charset="0"/>
              </a:rPr>
              <a:t>- Average, max, median, </a:t>
            </a:r>
            <a:r>
              <a:rPr lang="en-US" sz="1800" dirty="0" err="1">
                <a:latin typeface="Book Antiqua" panose="02040602050305030304" pitchFamily="18" charset="0"/>
              </a:rPr>
              <a:t>std</a:t>
            </a:r>
            <a:r>
              <a:rPr lang="en-US" sz="1800" dirty="0">
                <a:latin typeface="Book Antiqua" panose="02040602050305030304" pitchFamily="18" charset="0"/>
              </a:rPr>
              <a:t> for continuous variables</a:t>
            </a:r>
          </a:p>
          <a:p>
            <a:pPr marL="38100" indent="0" algn="l">
              <a:buNone/>
            </a:pPr>
            <a:r>
              <a:rPr lang="en-US" sz="1800" dirty="0">
                <a:latin typeface="Book Antiqua" panose="02040602050305030304" pitchFamily="18" charset="0"/>
              </a:rPr>
              <a:t>- For categorical variables</a:t>
            </a:r>
            <a:r>
              <a:rPr lang="en-US" sz="1800" dirty="0"/>
              <a:t> the </a:t>
            </a:r>
            <a:r>
              <a:rPr lang="en-US" sz="1800" dirty="0">
                <a:latin typeface="Book Antiqua" panose="02040602050305030304" pitchFamily="18" charset="0"/>
              </a:rPr>
              <a:t>averages provide frequency related information</a:t>
            </a:r>
            <a:endParaRPr lang="en-US" sz="1800" dirty="0"/>
          </a:p>
        </p:txBody>
      </p:sp>
      <p:pic>
        <p:nvPicPr>
          <p:cNvPr id="13" name="Picture 12" descr="Screen Shot 2018-12-13 at 10.40.14 PM.png">
            <a:extLst>
              <a:ext uri="{FF2B5EF4-FFF2-40B4-BE49-F238E27FC236}">
                <a16:creationId xmlns:a16="http://schemas.microsoft.com/office/drawing/2014/main" id="{B776DDCE-6E61-437F-BFE3-E880FE99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932" y="0"/>
            <a:ext cx="4986068" cy="5063705"/>
          </a:xfrm>
          <a:prstGeom prst="rect">
            <a:avLst/>
          </a:prstGeom>
        </p:spPr>
      </p:pic>
    </p:spTree>
    <p:extLst>
      <p:ext uri="{BB962C8B-B14F-4D97-AF65-F5344CB8AC3E}">
        <p14:creationId xmlns:p14="http://schemas.microsoft.com/office/powerpoint/2010/main" val="377790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2-13 at 6.15.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69" y="236821"/>
            <a:ext cx="3612620" cy="2485747"/>
          </a:xfrm>
          <a:prstGeom prst="rect">
            <a:avLst/>
          </a:prstGeom>
        </p:spPr>
      </p:pic>
      <p:pic>
        <p:nvPicPr>
          <p:cNvPr id="4" name="Picture 3" descr="Screen Shot 2018-12-13 at 6.16.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113" y="219001"/>
            <a:ext cx="3517730" cy="2500022"/>
          </a:xfrm>
          <a:prstGeom prst="rect">
            <a:avLst/>
          </a:prstGeom>
        </p:spPr>
      </p:pic>
      <p:pic>
        <p:nvPicPr>
          <p:cNvPr id="5" name="Picture 4" descr="Screen Shot 2018-12-13 at 6.16.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2211" y="2798721"/>
            <a:ext cx="3612620" cy="2361721"/>
          </a:xfrm>
          <a:prstGeom prst="rect">
            <a:avLst/>
          </a:prstGeom>
        </p:spPr>
      </p:pic>
      <p:sp>
        <p:nvSpPr>
          <p:cNvPr id="6" name="TextBox 5"/>
          <p:cNvSpPr txBox="1"/>
          <p:nvPr/>
        </p:nvSpPr>
        <p:spPr>
          <a:xfrm>
            <a:off x="1086456" y="4537630"/>
            <a:ext cx="1799133" cy="369332"/>
          </a:xfrm>
          <a:prstGeom prst="rect">
            <a:avLst/>
          </a:prstGeom>
          <a:noFill/>
        </p:spPr>
        <p:txBody>
          <a:bodyPr wrap="square" rtlCol="0">
            <a:spAutoFit/>
          </a:bodyPr>
          <a:lstStyle/>
          <a:p>
            <a:r>
              <a:rPr lang="en-US" dirty="0">
                <a:latin typeface="Book Antiqua" panose="02040602050305030304" pitchFamily="18" charset="0"/>
              </a:rPr>
              <a:t>Random Forest</a:t>
            </a:r>
          </a:p>
        </p:txBody>
      </p:sp>
      <p:sp>
        <p:nvSpPr>
          <p:cNvPr id="7" name="TextBox 6"/>
          <p:cNvSpPr txBox="1"/>
          <p:nvPr/>
        </p:nvSpPr>
        <p:spPr>
          <a:xfrm>
            <a:off x="7047914" y="2798721"/>
            <a:ext cx="2051898" cy="369332"/>
          </a:xfrm>
          <a:prstGeom prst="rect">
            <a:avLst/>
          </a:prstGeom>
          <a:noFill/>
        </p:spPr>
        <p:txBody>
          <a:bodyPr wrap="square" rtlCol="0">
            <a:spAutoFit/>
          </a:bodyPr>
          <a:lstStyle/>
          <a:p>
            <a:pPr algn="ctr"/>
            <a:r>
              <a:rPr lang="en-US" dirty="0">
                <a:latin typeface="Book Antiqua" panose="02040602050305030304" pitchFamily="18" charset="0"/>
              </a:rPr>
              <a:t>Decision Tree</a:t>
            </a:r>
          </a:p>
        </p:txBody>
      </p:sp>
      <p:sp>
        <p:nvSpPr>
          <p:cNvPr id="8" name="TextBox 7"/>
          <p:cNvSpPr txBox="1"/>
          <p:nvPr/>
        </p:nvSpPr>
        <p:spPr>
          <a:xfrm>
            <a:off x="44188" y="2798721"/>
            <a:ext cx="2402188" cy="369332"/>
          </a:xfrm>
          <a:prstGeom prst="rect">
            <a:avLst/>
          </a:prstGeom>
          <a:noFill/>
        </p:spPr>
        <p:txBody>
          <a:bodyPr wrap="square" rtlCol="0">
            <a:spAutoFit/>
          </a:bodyPr>
          <a:lstStyle/>
          <a:p>
            <a:pPr algn="ctr"/>
            <a:r>
              <a:rPr lang="en-US" dirty="0">
                <a:latin typeface="Book Antiqua" panose="02040602050305030304" pitchFamily="18" charset="0"/>
              </a:rPr>
              <a:t>Logistic Regression</a:t>
            </a:r>
          </a:p>
        </p:txBody>
      </p:sp>
    </p:spTree>
    <p:extLst>
      <p:ext uri="{BB962C8B-B14F-4D97-AF65-F5344CB8AC3E}">
        <p14:creationId xmlns:p14="http://schemas.microsoft.com/office/powerpoint/2010/main" val="2571764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25680" y="22669"/>
            <a:ext cx="6104100" cy="819900"/>
          </a:xfrm>
        </p:spPr>
        <p:txBody>
          <a:bodyPr>
            <a:normAutofit/>
          </a:bodyPr>
          <a:lstStyle/>
          <a:p>
            <a:pPr marL="457200" lvl="1" indent="0" algn="l">
              <a:buNone/>
            </a:pPr>
            <a:r>
              <a:rPr lang="en-US" sz="2800" dirty="0">
                <a:latin typeface="Book Antiqua" panose="02040602050305030304" pitchFamily="18" charset="0"/>
              </a:rPr>
              <a:t>Logistic Regression</a:t>
            </a:r>
          </a:p>
        </p:txBody>
      </p:sp>
      <p:pic>
        <p:nvPicPr>
          <p:cNvPr id="3" name="Picture 2" descr="Screen Shot 2018-12-13 at 6.1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28" y="1007757"/>
            <a:ext cx="4298016" cy="36766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587696"/>
            <a:ext cx="5425440" cy="4518081"/>
          </a:xfrm>
          <a:prstGeom prst="rect">
            <a:avLst/>
          </a:prstGeom>
        </p:spPr>
      </p:pic>
      <p:cxnSp>
        <p:nvCxnSpPr>
          <p:cNvPr id="6" name="Straight Arrow Connector 5"/>
          <p:cNvCxnSpPr>
            <a:cxnSpLocks/>
          </p:cNvCxnSpPr>
          <p:nvPr/>
        </p:nvCxnSpPr>
        <p:spPr>
          <a:xfrm flipH="1">
            <a:off x="3595634" y="3629274"/>
            <a:ext cx="1116940" cy="671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377730" y="1346419"/>
            <a:ext cx="1116940" cy="5661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423863" y="1144895"/>
            <a:ext cx="1903617" cy="369332"/>
          </a:xfrm>
          <a:prstGeom prst="rect">
            <a:avLst/>
          </a:prstGeom>
          <a:noFill/>
        </p:spPr>
        <p:txBody>
          <a:bodyPr wrap="square" rtlCol="0">
            <a:spAutoFit/>
          </a:bodyPr>
          <a:lstStyle/>
          <a:p>
            <a:r>
              <a:rPr lang="en-US" dirty="0"/>
              <a:t>Normal loyalty</a:t>
            </a:r>
          </a:p>
        </p:txBody>
      </p:sp>
      <p:sp>
        <p:nvSpPr>
          <p:cNvPr id="10" name="TextBox 9"/>
          <p:cNvSpPr txBox="1"/>
          <p:nvPr/>
        </p:nvSpPr>
        <p:spPr>
          <a:xfrm>
            <a:off x="4712574" y="3396082"/>
            <a:ext cx="1881970" cy="369332"/>
          </a:xfrm>
          <a:prstGeom prst="rect">
            <a:avLst/>
          </a:prstGeom>
          <a:noFill/>
        </p:spPr>
        <p:txBody>
          <a:bodyPr wrap="square" rtlCol="0">
            <a:spAutoFit/>
          </a:bodyPr>
          <a:lstStyle/>
          <a:p>
            <a:r>
              <a:rPr lang="en-US" dirty="0"/>
              <a:t>Extremely disloyal</a:t>
            </a:r>
          </a:p>
        </p:txBody>
      </p:sp>
    </p:spTree>
    <p:extLst>
      <p:ext uri="{BB962C8B-B14F-4D97-AF65-F5344CB8AC3E}">
        <p14:creationId xmlns:p14="http://schemas.microsoft.com/office/powerpoint/2010/main" val="119782252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{70EA4461-6B1A-7545-9EC5-FE76E65828CD}tf10001073</Template>
  <TotalTime>1851</TotalTime>
  <Words>455</Words>
  <Application>Microsoft Macintosh PowerPoint</Application>
  <PresentationFormat>On-screen Show (16:9)</PresentationFormat>
  <Paragraphs>73</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vt:lpstr>
      <vt:lpstr>Garamond</vt:lpstr>
      <vt:lpstr>Arial</vt:lpstr>
      <vt:lpstr>Tw Cen MT</vt:lpstr>
      <vt:lpstr>Book Antiqua</vt:lpstr>
      <vt:lpstr>Droplet</vt:lpstr>
      <vt:lpstr>Elo World Team: Jon, Ben, Eleanora &amp; Shrawantee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Infrastructure: Lancaster, PA &amp; NYC</dc:title>
  <cp:lastModifiedBy>Saha, Shrawantee</cp:lastModifiedBy>
  <cp:revision>52</cp:revision>
  <dcterms:modified xsi:type="dcterms:W3CDTF">2018-12-15T12:01:14Z</dcterms:modified>
</cp:coreProperties>
</file>